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2" r:id="rId6"/>
    <p:sldId id="267" r:id="rId7"/>
    <p:sldId id="268" r:id="rId8"/>
    <p:sldId id="269" r:id="rId9"/>
    <p:sldId id="270" r:id="rId10"/>
    <p:sldId id="271" r:id="rId11"/>
    <p:sldId id="272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3" r:id="rId22"/>
    <p:sldId id="264" r:id="rId23"/>
    <p:sldId id="275" r:id="rId24"/>
    <p:sldId id="276" r:id="rId25"/>
    <p:sldId id="277" r:id="rId26"/>
    <p:sldId id="274" r:id="rId27"/>
    <p:sldId id="273" r:id="rId28"/>
    <p:sldId id="265" r:id="rId29"/>
    <p:sldId id="266" r:id="rId30"/>
  </p:sldIdLst>
  <p:sldSz cx="18288000" cy="10287000"/>
  <p:notesSz cx="6858000" cy="9144000"/>
  <p:embeddedFontLst>
    <p:embeddedFont>
      <p:font typeface="Arimo Bold" panose="020B0604020202020204" charset="0"/>
      <p:regular r:id="rId32"/>
    </p:embeddedFont>
    <p:embeddedFont>
      <p:font typeface="Brasika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Trocchi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" initials="v" lastIdx="1" clrIdx="0">
    <p:extLst>
      <p:ext uri="{19B8F6BF-5375-455C-9EA6-DF929625EA0E}">
        <p15:presenceInfo xmlns:p15="http://schemas.microsoft.com/office/powerpoint/2012/main" userId="v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AC7C2-8756-4C44-947F-E3FC339FDF8B}" type="datetimeFigureOut">
              <a:rPr lang="es-CO" smtClean="0"/>
              <a:t>8/04/2024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66E8-397B-4142-8EA5-0414C115E8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668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66E8-397B-4142-8EA5-0414C115E8D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55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nterfaz de usuario gráfica, Texto, Aplicación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6" t="-6493" r="-32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6868" y="2077392"/>
            <a:ext cx="6848317" cy="6132217"/>
          </a:xfrm>
          <a:custGeom>
            <a:avLst/>
            <a:gdLst/>
            <a:ahLst/>
            <a:cxnLst/>
            <a:rect l="l" t="t" r="r" b="b"/>
            <a:pathLst>
              <a:path w="6848317" h="6132217">
                <a:moveTo>
                  <a:pt x="0" y="0"/>
                </a:moveTo>
                <a:lnTo>
                  <a:pt x="6848317" y="0"/>
                </a:lnTo>
                <a:lnTo>
                  <a:pt x="6848317" y="6132216"/>
                </a:lnTo>
                <a:lnTo>
                  <a:pt x="0" y="613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0517" y="3305067"/>
            <a:ext cx="9497637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Brasika"/>
              </a:rPr>
              <a:t>APRENDE </a:t>
            </a:r>
          </a:p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Brasika"/>
              </a:rPr>
              <a:t>BYTE A BYTE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4659" y="746645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29858" y="1043"/>
            <a:ext cx="2030761" cy="1631642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C1607-9521-452E-B0B4-3BFAB1995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645"/>
            <a:ext cx="16229668" cy="70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82484F-0B5D-4096-9163-CC42D1298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3265"/>
            <a:ext cx="13094322" cy="82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194AC4B-0834-426F-8E46-94245E852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20" y="2023019"/>
            <a:ext cx="14974380" cy="75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08092" y="1043"/>
            <a:ext cx="1917094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FBCE8E-CB85-419A-8BA8-226BD6FB2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790700"/>
            <a:ext cx="11811000" cy="77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6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B886B-CEFD-43AB-B354-72D381592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28" y="1790699"/>
            <a:ext cx="13797072" cy="81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50F769-B98F-4181-8D47-14FCD5BA5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35" y="1699179"/>
            <a:ext cx="15011400" cy="82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5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A5A552-BD4C-4AB2-8957-B51BCF5D7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79" y="1861445"/>
            <a:ext cx="14056321" cy="80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ABC9CD-CA60-4AF0-B080-142F44F40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76412"/>
            <a:ext cx="14782800" cy="81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C682234-C66C-4812-8980-A875BBBA6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3509"/>
            <a:ext cx="15316200" cy="78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9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852D15-7102-44B3-940F-4211FCFF1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2600"/>
            <a:ext cx="13639800" cy="65527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F4D8A6-14CD-4E1A-85C4-E736EFB24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10" y="8310101"/>
            <a:ext cx="13639799" cy="14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5232908" y="3314700"/>
            <a:ext cx="907558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 dirty="0"/>
          </a:p>
        </p:txBody>
      </p:sp>
      <p:sp>
        <p:nvSpPr>
          <p:cNvPr id="4" name="Freeform 4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67200" y="289251"/>
            <a:ext cx="10675509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dirty="0">
                <a:solidFill>
                  <a:srgbClr val="FFFFFF"/>
                </a:solidFill>
                <a:latin typeface="Brasika"/>
              </a:rPr>
              <a:t>APRENDE BYTE A BYTE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20832" y="4410451"/>
            <a:ext cx="8792868" cy="343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sz="3769" dirty="0" err="1">
                <a:solidFill>
                  <a:srgbClr val="FFFFFF"/>
                </a:solidFill>
                <a:latin typeface="Arimo Light"/>
              </a:rPr>
              <a:t>Velásquez</a:t>
            </a:r>
            <a:r>
              <a:rPr lang="en-US" sz="3769" dirty="0">
                <a:solidFill>
                  <a:srgbClr val="FFFFFF"/>
                </a:solidFill>
                <a:latin typeface="Arimo Light"/>
              </a:rPr>
              <a:t> </a:t>
            </a:r>
            <a:r>
              <a:rPr lang="en-US" sz="3769" dirty="0" err="1">
                <a:solidFill>
                  <a:srgbClr val="FFFFFF"/>
                </a:solidFill>
                <a:latin typeface="Arimo Light"/>
              </a:rPr>
              <a:t>Triana</a:t>
            </a:r>
            <a:r>
              <a:rPr lang="en-US" sz="3769" dirty="0">
                <a:solidFill>
                  <a:srgbClr val="FFFFFF"/>
                </a:solidFill>
                <a:latin typeface="Arimo Light"/>
              </a:rPr>
              <a:t> José Armando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Arimo Light"/>
              </a:rPr>
              <a:t>Urdaneta </a:t>
            </a:r>
            <a:r>
              <a:rPr lang="en-US" sz="3769" dirty="0" err="1">
                <a:solidFill>
                  <a:srgbClr val="FFFFFF"/>
                </a:solidFill>
                <a:latin typeface="Arimo Light"/>
              </a:rPr>
              <a:t>Lobatón</a:t>
            </a:r>
            <a:r>
              <a:rPr lang="en-US" sz="3769" dirty="0">
                <a:solidFill>
                  <a:srgbClr val="FFFFFF"/>
                </a:solidFill>
                <a:latin typeface="Arimo Light"/>
              </a:rPr>
              <a:t> Mauricio José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Arimo Light"/>
              </a:rPr>
              <a:t>Calderón Salgado Kevin Humberto</a:t>
            </a:r>
          </a:p>
          <a:p>
            <a:pPr algn="ctr">
              <a:lnSpc>
                <a:spcPts val="4523"/>
              </a:lnSpc>
            </a:pPr>
            <a:r>
              <a:rPr lang="en-US" sz="3769" dirty="0" err="1">
                <a:solidFill>
                  <a:srgbClr val="FFFFFF"/>
                </a:solidFill>
                <a:latin typeface="Arimo Light"/>
              </a:rPr>
              <a:t>Velásquez</a:t>
            </a:r>
            <a:r>
              <a:rPr lang="en-US" sz="3769" dirty="0">
                <a:solidFill>
                  <a:srgbClr val="FFFFFF"/>
                </a:solidFill>
                <a:latin typeface="Arimo Light"/>
              </a:rPr>
              <a:t> Ariza Nikolas Fernando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Arimo Light"/>
              </a:rPr>
              <a:t>Jiménez Romero </a:t>
            </a:r>
            <a:r>
              <a:rPr lang="en-US" sz="3769" dirty="0" err="1">
                <a:solidFill>
                  <a:srgbClr val="FFFFFF"/>
                </a:solidFill>
                <a:latin typeface="Arimo Light"/>
              </a:rPr>
              <a:t>Keiner</a:t>
            </a:r>
            <a:r>
              <a:rPr lang="en-US" sz="3769" dirty="0">
                <a:solidFill>
                  <a:srgbClr val="FFFFFF"/>
                </a:solidFill>
                <a:latin typeface="Arimo Light"/>
              </a:rPr>
              <a:t> Andrés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Arimo Light"/>
              </a:rPr>
              <a:t> </a:t>
            </a:r>
            <a:r>
              <a:rPr lang="en-US" sz="3769" dirty="0" err="1">
                <a:solidFill>
                  <a:srgbClr val="FFFFFF"/>
                </a:solidFill>
                <a:latin typeface="Arimo Light"/>
              </a:rPr>
              <a:t>Mancera</a:t>
            </a:r>
            <a:r>
              <a:rPr lang="en-US" sz="3769" dirty="0">
                <a:solidFill>
                  <a:srgbClr val="FFFFFF"/>
                </a:solidFill>
                <a:latin typeface="Arimo Light"/>
              </a:rPr>
              <a:t> Betancourt Valentina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4772" y="8339708"/>
            <a:ext cx="14898456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dirty="0" err="1">
                <a:solidFill>
                  <a:srgbClr val="FFFFFF"/>
                </a:solidFill>
                <a:latin typeface="Arimo Bold"/>
              </a:rPr>
              <a:t>Servicio</a:t>
            </a:r>
            <a:r>
              <a:rPr lang="en-US" sz="2400" dirty="0">
                <a:solidFill>
                  <a:srgbClr val="FFFFFF"/>
                </a:solidFill>
                <a:latin typeface="Arimo Bold"/>
              </a:rPr>
              <a:t> Nacional de </a:t>
            </a:r>
            <a:r>
              <a:rPr lang="en-US" sz="2400" dirty="0" err="1">
                <a:solidFill>
                  <a:srgbClr val="FFFFFF"/>
                </a:solidFill>
                <a:latin typeface="Arimo Bold"/>
              </a:rPr>
              <a:t>Aprendizaje</a:t>
            </a:r>
            <a:r>
              <a:rPr lang="en-US" sz="2400" dirty="0">
                <a:solidFill>
                  <a:srgbClr val="FFFFFF"/>
                </a:solidFill>
                <a:latin typeface="Arimo Bold"/>
              </a:rPr>
              <a:t> –SENA, Centro de </a:t>
            </a:r>
            <a:r>
              <a:rPr lang="en-US" sz="2400" dirty="0" err="1">
                <a:solidFill>
                  <a:srgbClr val="FFFFFF"/>
                </a:solidFill>
                <a:latin typeface="Arimo Bold"/>
              </a:rPr>
              <a:t>Electricidad</a:t>
            </a:r>
            <a:r>
              <a:rPr lang="en-US" sz="2400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 Bold"/>
              </a:rPr>
              <a:t>Electrónica</a:t>
            </a:r>
            <a:r>
              <a:rPr lang="en-US" sz="2400" dirty="0">
                <a:solidFill>
                  <a:srgbClr val="FFFFFF"/>
                </a:solidFill>
                <a:latin typeface="Arimo Bold"/>
              </a:rPr>
              <a:t> y </a:t>
            </a:r>
            <a:r>
              <a:rPr lang="en-US" sz="2400" dirty="0" err="1">
                <a:solidFill>
                  <a:srgbClr val="FFFFFF"/>
                </a:solidFill>
                <a:latin typeface="Arimo Bold"/>
              </a:rPr>
              <a:t>Telecomunicaciones</a:t>
            </a:r>
            <a:endParaRPr lang="en-US" sz="2400" dirty="0">
              <a:solidFill>
                <a:srgbClr val="FFFFFF"/>
              </a:solidFill>
              <a:latin typeface="Arimo Bold"/>
            </a:endParaRP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Técnico </a:t>
            </a:r>
            <a:r>
              <a:rPr lang="en-US" sz="2400" dirty="0" err="1">
                <a:solidFill>
                  <a:srgbClr val="FFFFFF"/>
                </a:solidFill>
                <a:latin typeface="Arimo Bold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Arimo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 Bold"/>
              </a:rPr>
              <a:t>Programación</a:t>
            </a:r>
            <a:r>
              <a:rPr lang="en-US" sz="2400" dirty="0">
                <a:solidFill>
                  <a:srgbClr val="FFFFFF"/>
                </a:solidFill>
                <a:latin typeface="Arimo Bold"/>
              </a:rPr>
              <a:t> de Software - TPS, Segundo </a:t>
            </a:r>
            <a:r>
              <a:rPr lang="en-US" sz="2400" dirty="0" err="1">
                <a:solidFill>
                  <a:srgbClr val="FFFFFF"/>
                </a:solidFill>
                <a:latin typeface="Arimo Bold"/>
              </a:rPr>
              <a:t>Trimestre</a:t>
            </a:r>
            <a:endParaRPr lang="en-US" sz="2400" dirty="0">
              <a:solidFill>
                <a:srgbClr val="FFFFFF"/>
              </a:solidFill>
              <a:latin typeface="Arimo Bold"/>
            </a:endParaRP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Instructor Omar Calderón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Bogotá, 9 de Abril del 2024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9671A97-D536-454B-A807-907473570B68}"/>
              </a:ext>
            </a:extLst>
          </p:cNvPr>
          <p:cNvSpPr txBox="1"/>
          <p:nvPr/>
        </p:nvSpPr>
        <p:spPr>
          <a:xfrm>
            <a:off x="1842279" y="2884381"/>
            <a:ext cx="15417021" cy="141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4000" dirty="0">
                <a:solidFill>
                  <a:srgbClr val="FFFFFF"/>
                </a:solidFill>
                <a:latin typeface="Brasika"/>
              </a:rPr>
              <a:t>EQUIPO </a:t>
            </a:r>
            <a:r>
              <a:rPr lang="en-US" sz="4000">
                <a:solidFill>
                  <a:srgbClr val="FFFFFF"/>
                </a:solidFill>
                <a:latin typeface="Brasika"/>
              </a:rPr>
              <a:t>DE DESARROLLO</a:t>
            </a:r>
            <a:endParaRPr lang="en-US" sz="4000" dirty="0">
              <a:solidFill>
                <a:srgbClr val="FFFFFF"/>
              </a:solidFill>
              <a:latin typeface="Brasik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A5B380-A882-4AFA-AABE-CD478481D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05193"/>
            <a:ext cx="16710331" cy="59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2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ABEAC8-5D01-46A4-B1AC-1E58591F5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" y="2385369"/>
            <a:ext cx="17998526" cy="35334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861426B-1F59-481C-8E4D-6660A4784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9" y="6090943"/>
            <a:ext cx="17974714" cy="27101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20949" y="687238"/>
            <a:ext cx="12054086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rasika"/>
              </a:rPr>
              <a:t>SENTENCIAS DE DDL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AA8768C-C3AE-4F9E-9BFF-5ED6707D3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32" y="1879318"/>
            <a:ext cx="14961733" cy="42016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0EFA50-172D-4E9E-8C52-889256839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6" y="6286664"/>
            <a:ext cx="16615943" cy="3255947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C474E7-207F-4A93-A7CC-F666C6E07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2" y="2468546"/>
            <a:ext cx="18056833" cy="3025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6AA07C-90E6-456F-B0CE-820AB85C4B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27"/>
          <a:stretch/>
        </p:blipFill>
        <p:spPr>
          <a:xfrm>
            <a:off x="212447" y="5723478"/>
            <a:ext cx="8991601" cy="3145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B3C32D-21EF-4368-8A3C-CD5DDAAE8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/>
          <a:stretch/>
        </p:blipFill>
        <p:spPr>
          <a:xfrm>
            <a:off x="9390365" y="5884329"/>
            <a:ext cx="8711317" cy="28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2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20949" y="687238"/>
            <a:ext cx="12054086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rasika"/>
              </a:rPr>
              <a:t>SENTENCIAS DE DDL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8A8D3E-78A4-4C89-BB80-60A980AFE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2" y="2035049"/>
            <a:ext cx="17440238" cy="37606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2CF539-6617-4706-8E0B-F7C3E3F14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9" y="5950197"/>
            <a:ext cx="17824679" cy="33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5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7677" y="97789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312F2B-BD4F-444F-9DE2-A8DE51A70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94" y="2329312"/>
            <a:ext cx="15468613" cy="36435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CAF9950-307B-4ABF-BEC6-9A26460DD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43" y="6111575"/>
            <a:ext cx="14918514" cy="36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rasika"/>
              </a:rPr>
              <a:t>SENTENCIAS DE DML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158D79-F8CB-47F8-BCA9-903A7E0329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5"/>
          <a:stretch/>
        </p:blipFill>
        <p:spPr>
          <a:xfrm>
            <a:off x="299586" y="2289222"/>
            <a:ext cx="9590043" cy="300667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BDB1125-EA05-4E9F-911F-A9A009BB66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4"/>
          <a:stretch/>
        </p:blipFill>
        <p:spPr>
          <a:xfrm>
            <a:off x="1298056" y="5368086"/>
            <a:ext cx="6255788" cy="443406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C29AABE-D912-4F1A-A9CC-845D45B8CF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324549"/>
            <a:ext cx="6408969" cy="300667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196CC7-4BC8-4E12-A2B4-4149719E8E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6"/>
          <a:stretch/>
        </p:blipFill>
        <p:spPr>
          <a:xfrm>
            <a:off x="8760791" y="5365981"/>
            <a:ext cx="8339312" cy="421916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498BEA4-3503-4B3E-9609-F347C269FFCF}"/>
              </a:ext>
            </a:extLst>
          </p:cNvPr>
          <p:cNvSpPr txBox="1"/>
          <p:nvPr/>
        </p:nvSpPr>
        <p:spPr>
          <a:xfrm>
            <a:off x="2743200" y="9806766"/>
            <a:ext cx="1493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https://github.com/HardmandDev/Aprende_Byte_a_Byte/blob/c10234f98d58146153cb463fae7ed496da2edd69/trimestre_2/4_DDL_y_DML/DML/DML.sql</a:t>
            </a:r>
          </a:p>
        </p:txBody>
      </p:sp>
    </p:spTree>
    <p:extLst>
      <p:ext uri="{BB962C8B-B14F-4D97-AF65-F5344CB8AC3E}">
        <p14:creationId xmlns:p14="http://schemas.microsoft.com/office/powerpoint/2010/main" val="337686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043"/>
            <a:ext cx="1905000" cy="1565279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20949" y="687238"/>
            <a:ext cx="12054086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rasika"/>
              </a:rPr>
              <a:t>SENTENCIAS DE DML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1847800-DA5F-44FE-B734-99225EB04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21" y="1566322"/>
            <a:ext cx="8557750" cy="422604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DC1AD67-1F11-4C53-83E7-36A8171AD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6" y="6031168"/>
            <a:ext cx="8385948" cy="387721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89ACBFD-6100-48B4-9794-BB374D017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906" y="2056357"/>
            <a:ext cx="6662848" cy="575749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B3161FD-1427-4A72-BAF8-F5A9EF73E88D}"/>
              </a:ext>
            </a:extLst>
          </p:cNvPr>
          <p:cNvSpPr txBox="1"/>
          <p:nvPr/>
        </p:nvSpPr>
        <p:spPr>
          <a:xfrm>
            <a:off x="11125200" y="8114389"/>
            <a:ext cx="63055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/>
              <a:t>https://github.com/HardmandDev/Aprende_Byte_a_Byte/blob/c10234f98d58146153cb463fae7ed496da2edd69/trimestre_2/4_DDL_y_DML/DML/DML.sql</a:t>
            </a:r>
          </a:p>
        </p:txBody>
      </p:sp>
    </p:spTree>
    <p:extLst>
      <p:ext uri="{BB962C8B-B14F-4D97-AF65-F5344CB8AC3E}">
        <p14:creationId xmlns:p14="http://schemas.microsoft.com/office/powerpoint/2010/main" val="25553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8227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1714" y="747323"/>
            <a:ext cx="14351586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DIAGRAMAS DE CLASES UML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CC1FB9-616F-4F1B-86DF-253371B76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5151"/>
            <a:ext cx="14020800" cy="79902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n que contiene Interfaz de usuario gráfica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3303" y="1318274"/>
            <a:ext cx="6508097" cy="737039"/>
            <a:chOff x="0" y="0"/>
            <a:chExt cx="5879940" cy="694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9973" cy="694436"/>
            </a:xfrm>
            <a:custGeom>
              <a:avLst/>
              <a:gdLst/>
              <a:ahLst/>
              <a:cxnLst/>
              <a:rect l="l" t="t" r="r" b="b"/>
              <a:pathLst>
                <a:path w="5879973" h="694436">
                  <a:moveTo>
                    <a:pt x="0" y="0"/>
                  </a:moveTo>
                  <a:lnTo>
                    <a:pt x="5879973" y="0"/>
                  </a:lnTo>
                  <a:lnTo>
                    <a:pt x="5879973" y="694436"/>
                  </a:lnTo>
                  <a:lnTo>
                    <a:pt x="0" y="694436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110557" y="256499"/>
            <a:ext cx="10915379" cy="9774002"/>
          </a:xfrm>
          <a:custGeom>
            <a:avLst/>
            <a:gdLst/>
            <a:ahLst/>
            <a:cxnLst/>
            <a:rect l="l" t="t" r="r" b="b"/>
            <a:pathLst>
              <a:path w="10915379" h="9774002">
                <a:moveTo>
                  <a:pt x="0" y="0"/>
                </a:moveTo>
                <a:lnTo>
                  <a:pt x="10915379" y="0"/>
                </a:lnTo>
                <a:lnTo>
                  <a:pt x="10915379" y="9774002"/>
                </a:lnTo>
                <a:lnTo>
                  <a:pt x="0" y="977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25185" y="0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13908" y="1038225"/>
            <a:ext cx="6024951" cy="95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4"/>
              </a:lnSpc>
            </a:pPr>
            <a:r>
              <a:rPr lang="en-US" sz="6392">
                <a:solidFill>
                  <a:srgbClr val="38AA00"/>
                </a:solidFill>
                <a:latin typeface="Brasika"/>
              </a:rPr>
              <a:t>CONTENIDO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446" y="2724150"/>
            <a:ext cx="7687875" cy="664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MODELO RELACIONAL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DICCIONARIO DE DATOS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 SENTENCIAS DE DDL Y DML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Arimo Bold"/>
              </a:rPr>
              <a:t>DIAGRAMA DE DATOS DE UML</a:t>
            </a:r>
          </a:p>
          <a:p>
            <a:pPr algn="l">
              <a:lnSpc>
                <a:spcPts val="5759"/>
              </a:lnSpc>
            </a:pPr>
            <a:endParaRPr lang="en-US" sz="4800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A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62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57176" y="177862"/>
            <a:ext cx="10209954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MODELO RACIONAL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609600" y="9654356"/>
            <a:ext cx="19888200" cy="426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400" dirty="0">
                <a:solidFill>
                  <a:srgbClr val="FFFFFF"/>
                </a:solidFill>
                <a:latin typeface="Trocchi"/>
              </a:rPr>
              <a:t>https://github.com/HardmandDev/Aprende_Byte_a_Byte/blob/main/trimestre_2/1_modelo_relacional/ABB-MR.png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9C537D-0861-40F5-A5CA-812B35A38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9259" r="7418" b="7778"/>
          <a:stretch/>
        </p:blipFill>
        <p:spPr>
          <a:xfrm>
            <a:off x="2514600" y="1028700"/>
            <a:ext cx="12801600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7435" y="686672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29858" y="1043"/>
            <a:ext cx="2062815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3E631D-807D-40F2-9520-2A83E2C62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72713"/>
            <a:ext cx="13335000" cy="8470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7435" y="903372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29858" y="1043"/>
            <a:ext cx="2295327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561408C-76FF-44D7-A08F-FC3FFD3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80495"/>
            <a:ext cx="15335379" cy="70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6391" y="851029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29858" y="1043"/>
            <a:ext cx="2295327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87434FE-B09C-49CE-B5F8-17E7133D7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79" y="1737070"/>
            <a:ext cx="13021246" cy="85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9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2103" y="80487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2406" y="1043"/>
            <a:ext cx="1872779" cy="18658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BC7B0A-8C56-42A6-81D2-AE2B3F7BB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15" y="1383268"/>
            <a:ext cx="12441379" cy="88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2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6391" y="68409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8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30400" y="1043"/>
            <a:ext cx="1594785" cy="1564326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1D031F5-6BAB-4556-A298-8F41CA81D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65369"/>
            <a:ext cx="14066790" cy="82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8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437</Words>
  <Application>Microsoft Office PowerPoint</Application>
  <PresentationFormat>Personalizado</PresentationFormat>
  <Paragraphs>53</Paragraphs>
  <Slides>29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Calibri</vt:lpstr>
      <vt:lpstr>Arimo Bold</vt:lpstr>
      <vt:lpstr>Brasika</vt:lpstr>
      <vt:lpstr>Arial</vt:lpstr>
      <vt:lpstr>Trocchi</vt:lpstr>
      <vt:lpstr>Arimo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APRENDE BYTE A BYTE</dc:title>
  <dc:creator>valen</dc:creator>
  <cp:lastModifiedBy>valen</cp:lastModifiedBy>
  <cp:revision>20</cp:revision>
  <dcterms:created xsi:type="dcterms:W3CDTF">2006-08-16T00:00:00Z</dcterms:created>
  <dcterms:modified xsi:type="dcterms:W3CDTF">2024-04-09T03:06:08Z</dcterms:modified>
  <dc:identifier>DAGBTvhy89A</dc:identifier>
</cp:coreProperties>
</file>